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sldIdLst>
    <p:sldId id="256" r:id="rId2"/>
    <p:sldId id="257" r:id="rId3"/>
    <p:sldId id="279" r:id="rId4"/>
    <p:sldId id="275" r:id="rId5"/>
    <p:sldId id="280" r:id="rId6"/>
    <p:sldId id="281" r:id="rId7"/>
    <p:sldId id="282" r:id="rId8"/>
    <p:sldId id="283" r:id="rId9"/>
    <p:sldId id="284" r:id="rId10"/>
    <p:sldId id="286" r:id="rId11"/>
    <p:sldId id="288" r:id="rId12"/>
    <p:sldId id="287" r:id="rId13"/>
    <p:sldId id="289" r:id="rId14"/>
    <p:sldId id="290" r:id="rId15"/>
    <p:sldId id="324" r:id="rId16"/>
    <p:sldId id="276" r:id="rId17"/>
    <p:sldId id="291" r:id="rId18"/>
    <p:sldId id="292" r:id="rId19"/>
    <p:sldId id="294" r:id="rId20"/>
    <p:sldId id="293" r:id="rId21"/>
    <p:sldId id="295" r:id="rId22"/>
    <p:sldId id="296" r:id="rId23"/>
    <p:sldId id="297" r:id="rId24"/>
    <p:sldId id="299" r:id="rId25"/>
    <p:sldId id="298" r:id="rId26"/>
    <p:sldId id="301" r:id="rId27"/>
    <p:sldId id="302" r:id="rId28"/>
    <p:sldId id="303" r:id="rId29"/>
    <p:sldId id="304" r:id="rId30"/>
    <p:sldId id="326" r:id="rId31"/>
    <p:sldId id="325" r:id="rId32"/>
    <p:sldId id="305" r:id="rId33"/>
    <p:sldId id="306" r:id="rId34"/>
    <p:sldId id="307" r:id="rId35"/>
    <p:sldId id="308" r:id="rId36"/>
    <p:sldId id="309" r:id="rId37"/>
    <p:sldId id="310" r:id="rId38"/>
    <p:sldId id="277" r:id="rId39"/>
    <p:sldId id="311" r:id="rId40"/>
    <p:sldId id="315" r:id="rId41"/>
    <p:sldId id="314" r:id="rId42"/>
    <p:sldId id="313" r:id="rId43"/>
    <p:sldId id="312" r:id="rId44"/>
    <p:sldId id="278" r:id="rId45"/>
    <p:sldId id="316" r:id="rId46"/>
    <p:sldId id="319" r:id="rId47"/>
    <p:sldId id="318" r:id="rId48"/>
    <p:sldId id="317" r:id="rId49"/>
    <p:sldId id="320" r:id="rId50"/>
    <p:sldId id="321" r:id="rId51"/>
    <p:sldId id="322" r:id="rId52"/>
    <p:sldId id="273" r:id="rId53"/>
    <p:sldId id="323" r:id="rId5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256"/>
            <p14:sldId id="257"/>
          </p14:sldIdLst>
        </p14:section>
        <p14:section name="Testing codes" id="{1837C2CE-0723-48C4-A03E-8295CAD66173}">
          <p14:sldIdLst>
            <p14:sldId id="279"/>
            <p14:sldId id="275"/>
            <p14:sldId id="280"/>
            <p14:sldId id="281"/>
            <p14:sldId id="282"/>
            <p14:sldId id="283"/>
            <p14:sldId id="284"/>
            <p14:sldId id="286"/>
            <p14:sldId id="288"/>
            <p14:sldId id="287"/>
            <p14:sldId id="289"/>
            <p14:sldId id="290"/>
            <p14:sldId id="324"/>
          </p14:sldIdLst>
        </p14:section>
        <p14:section name="Asserts" id="{1FB59CF1-96E8-438B-9039-89D3606D4473}">
          <p14:sldIdLst>
            <p14:sldId id="276"/>
            <p14:sldId id="291"/>
            <p14:sldId id="292"/>
            <p14:sldId id="294"/>
            <p14:sldId id="293"/>
            <p14:sldId id="295"/>
          </p14:sldIdLst>
        </p14:section>
        <p14:section name="Asserting on types" id="{CF0AB253-D127-419E-AA00-2BF225FE413B}">
          <p14:sldIdLst>
            <p14:sldId id="296"/>
            <p14:sldId id="297"/>
            <p14:sldId id="299"/>
            <p14:sldId id="298"/>
            <p14:sldId id="301"/>
            <p14:sldId id="302"/>
            <p14:sldId id="303"/>
            <p14:sldId id="304"/>
            <p14:sldId id="326"/>
            <p14:sldId id="325"/>
            <p14:sldId id="305"/>
            <p14:sldId id="306"/>
            <p14:sldId id="307"/>
            <p14:sldId id="308"/>
            <p14:sldId id="309"/>
          </p14:sldIdLst>
        </p14:section>
        <p14:section name="Typical errors" id="{B92C4E91-D09B-48EB-BBE5-27760760EABB}">
          <p14:sldIdLst>
            <p14:sldId id="310"/>
            <p14:sldId id="277"/>
            <p14:sldId id="311"/>
            <p14:sldId id="315"/>
            <p14:sldId id="314"/>
            <p14:sldId id="313"/>
            <p14:sldId id="312"/>
          </p14:sldIdLst>
        </p14:section>
        <p14:section name="Debugging practice" id="{EBCC9C68-6E55-4266-B86A-56AA4A7914A1}">
          <p14:sldIdLst>
            <p14:sldId id="278"/>
            <p14:sldId id="316"/>
            <p14:sldId id="319"/>
            <p14:sldId id="318"/>
            <p14:sldId id="317"/>
            <p14:sldId id="320"/>
            <p14:sldId id="321"/>
            <p14:sldId id="322"/>
          </p14:sldIdLst>
        </p14:section>
        <p14:section name="Conclusion" id="{8FC5B4E0-8B82-44CE-8E2E-949C5DB81C7E}">
          <p14:sldIdLst>
            <p14:sldId id="273"/>
            <p14:sldId id="32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533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14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48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8/10/2021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www.tutorialsteacher.com/python/error-types-in-python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ILP 2021 – W4S1a</a:t>
            </a:r>
            <a:br>
              <a:rPr lang="en-US" dirty="0"/>
            </a:br>
            <a:r>
              <a:rPr lang="en-US" dirty="0"/>
              <a:t>Testing, asserting and debugging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D5738BFF-4C29-4307-96FF-A224595B7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484243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7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3940D7B-C518-4588-B095-B86179D262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40" t="30653" r="21521" b="9828"/>
          <a:stretch/>
        </p:blipFill>
        <p:spPr>
          <a:xfrm>
            <a:off x="253648" y="402996"/>
            <a:ext cx="11684703" cy="605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818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A885F-58C7-41BF-A237-A138A9BE7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6DD14-9E2B-4372-8D8F-F71C8377C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Unit testing: </a:t>
            </a:r>
            <a:r>
              <a:rPr lang="en-US" dirty="0"/>
              <a:t>test cases, whose objective is to verify that a </a:t>
            </a:r>
            <a:r>
              <a:rPr lang="en-US" b="1" dirty="0"/>
              <a:t>single</a:t>
            </a:r>
            <a:r>
              <a:rPr lang="en-US" dirty="0"/>
              <a:t> function is able to operate as expected.</a:t>
            </a:r>
          </a:p>
          <a:p>
            <a:r>
              <a:rPr lang="en-US" dirty="0"/>
              <a:t>Often a good idea to start simple, and progressively look for more complex/special cases.</a:t>
            </a:r>
          </a:p>
          <a:p>
            <a:endParaRPr lang="en-US" dirty="0"/>
          </a:p>
          <a:p>
            <a:r>
              <a:rPr lang="en-US" dirty="0"/>
              <a:t>Whenever a test case is identified as not working, </a:t>
            </a:r>
            <a:r>
              <a:rPr lang="en-US" b="1" dirty="0"/>
              <a:t>amend</a:t>
            </a:r>
            <a:r>
              <a:rPr lang="en-US" dirty="0"/>
              <a:t> the function to cover for this special case if needed.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072886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149242-5F86-4B9F-BD49-560C501B86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17" t="33127" r="41393" b="5704"/>
          <a:stretch/>
        </p:blipFill>
        <p:spPr>
          <a:xfrm>
            <a:off x="1783236" y="-1"/>
            <a:ext cx="8693421" cy="669303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8D8E3C6-18FD-46DD-A397-2BD9304F0480}"/>
              </a:ext>
            </a:extLst>
          </p:cNvPr>
          <p:cNvSpPr/>
          <p:nvPr/>
        </p:nvSpPr>
        <p:spPr>
          <a:xfrm>
            <a:off x="3094892" y="781538"/>
            <a:ext cx="7313872" cy="1062893"/>
          </a:xfrm>
          <a:prstGeom prst="rect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7676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A885F-58C7-41BF-A237-A138A9BE7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6DD14-9E2B-4372-8D8F-F71C8377C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Unit testing: </a:t>
            </a:r>
            <a:r>
              <a:rPr lang="en-US" dirty="0"/>
              <a:t>test cases, whose objective is to verify that a </a:t>
            </a:r>
            <a:r>
              <a:rPr lang="en-US" b="1" dirty="0"/>
              <a:t>single</a:t>
            </a:r>
            <a:r>
              <a:rPr lang="en-US" dirty="0"/>
              <a:t> function is able to operate as expected.</a:t>
            </a:r>
          </a:p>
          <a:p>
            <a:r>
              <a:rPr lang="en-US" dirty="0"/>
              <a:t>Often a good idea to start simple, and progressively look for more complex/special cases.</a:t>
            </a:r>
          </a:p>
          <a:p>
            <a:endParaRPr lang="en-US" dirty="0"/>
          </a:p>
          <a:p>
            <a:r>
              <a:rPr lang="en-US" dirty="0"/>
              <a:t>Whenever a test case is identified as not working, </a:t>
            </a:r>
            <a:r>
              <a:rPr lang="en-US" b="1" dirty="0"/>
              <a:t>amend</a:t>
            </a:r>
            <a:r>
              <a:rPr lang="en-US" dirty="0"/>
              <a:t> the function to cover for this special case if needed.</a:t>
            </a:r>
          </a:p>
          <a:p>
            <a:r>
              <a:rPr lang="en-US" dirty="0"/>
              <a:t>Unit testing is a </a:t>
            </a:r>
            <a:r>
              <a:rPr lang="en-US" b="1" dirty="0"/>
              <a:t>cat-and-mouse game!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9680556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6EC182-78BB-48A8-93D9-EE222DE07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ultimately, it is never enough.</a:t>
            </a:r>
          </a:p>
          <a:p>
            <a:r>
              <a:rPr lang="en-US" dirty="0"/>
              <a:t>It is a never ending task, as it will never be able to cover for all possible ways to break our function.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7E6F50-D931-45A9-9D8C-9925500300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04" t="37872" r="47658" b="36029"/>
          <a:stretch/>
        </p:blipFill>
        <p:spPr>
          <a:xfrm>
            <a:off x="1781783" y="3429000"/>
            <a:ext cx="8628434" cy="3287023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5E8A01E1-3C33-47FB-9926-FC6D5130B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 is essential…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5874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erson, indoor, person, person&#10;&#10;Description automatically generated">
            <a:extLst>
              <a:ext uri="{FF2B5EF4-FFF2-40B4-BE49-F238E27FC236}">
                <a16:creationId xmlns:a16="http://schemas.microsoft.com/office/drawing/2014/main" id="{4ACEABDD-A770-478E-874C-67E81D49C1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823" y="1945433"/>
            <a:ext cx="5986864" cy="4572000"/>
          </a:xfrm>
          <a:prstGeom prst="rect">
            <a:avLst/>
          </a:prstGeom>
        </p:spPr>
      </p:pic>
      <p:pic>
        <p:nvPicPr>
          <p:cNvPr id="7" name="Picture 6" descr="A group of people around each other&#10;&#10;Description automatically generated">
            <a:extLst>
              <a:ext uri="{FF2B5EF4-FFF2-40B4-BE49-F238E27FC236}">
                <a16:creationId xmlns:a16="http://schemas.microsoft.com/office/drawing/2014/main" id="{A0785766-BE0B-49BE-9955-07601B9B66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52" y="1945433"/>
            <a:ext cx="5114925" cy="4572000"/>
          </a:xfrm>
          <a:prstGeom prst="rect">
            <a:avLst/>
          </a:prstGeom>
        </p:spPr>
      </p:pic>
      <p:sp>
        <p:nvSpPr>
          <p:cNvPr id="8" name="Title 4">
            <a:extLst>
              <a:ext uri="{FF2B5EF4-FFF2-40B4-BE49-F238E27FC236}">
                <a16:creationId xmlns:a16="http://schemas.microsoft.com/office/drawing/2014/main" id="{E0DB6C4F-92D2-4EC7-AF2B-ADF3EA35B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Finding the right balance?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8166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AFB17-BCED-4BE4-988C-48AA6CF22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Assertion testing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686A2-E217-4118-A8A4-B006AA105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 some (stupid) cases, the function should simply refuse to operate.</a:t>
            </a:r>
          </a:p>
          <a:p>
            <a:endParaRPr lang="en-US" dirty="0"/>
          </a:p>
          <a:p>
            <a:r>
              <a:rPr lang="en-US" dirty="0"/>
              <a:t>Instead, it should check that the function is indeed being used in its “normal” setting.</a:t>
            </a:r>
          </a:p>
          <a:p>
            <a:r>
              <a:rPr lang="en-US" dirty="0"/>
              <a:t>And raise error messages to inform the user that he/she is misusing the function, if so.</a:t>
            </a:r>
          </a:p>
          <a:p>
            <a:endParaRPr lang="en-US" dirty="0"/>
          </a:p>
          <a:p>
            <a:r>
              <a:rPr lang="en-US" dirty="0"/>
              <a:t>That is called </a:t>
            </a:r>
            <a:r>
              <a:rPr lang="en-US" b="1" dirty="0"/>
              <a:t>assertion testing</a:t>
            </a:r>
            <a:r>
              <a:rPr lang="en-US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50307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AFB17-BCED-4BE4-988C-48AA6CF22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Assertions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686A2-E217-4118-A8A4-B006AA105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some (stupid) cases, the function should simply refuse to operate.</a:t>
            </a:r>
          </a:p>
          <a:p>
            <a:endParaRPr lang="en-US" dirty="0"/>
          </a:p>
          <a:p>
            <a:r>
              <a:rPr lang="en-US" dirty="0"/>
              <a:t>Instead, it should check that the function is indeed being used in its “normal” setting.</a:t>
            </a:r>
          </a:p>
          <a:p>
            <a:r>
              <a:rPr lang="en-US" dirty="0"/>
              <a:t>And raise error messages to inform the user that he/she is misusing this function, if so.</a:t>
            </a:r>
          </a:p>
          <a:p>
            <a:endParaRPr lang="en-US" dirty="0"/>
          </a:p>
          <a:p>
            <a:r>
              <a:rPr lang="en-US" dirty="0"/>
              <a:t>That is called assertion testing.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FBFBF2-58AF-4663-8FA7-EA1C222A65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43" t="33049" r="8404" b="11490"/>
          <a:stretch/>
        </p:blipFill>
        <p:spPr>
          <a:xfrm>
            <a:off x="224524" y="1690688"/>
            <a:ext cx="11696333" cy="468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656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1FDB0-DA31-41C6-9892-EB134A5F3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assert</a:t>
            </a:r>
            <a:r>
              <a:rPr lang="en-US" dirty="0"/>
              <a:t> Keyword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947CB-0C29-461E-A287-1E30C32F6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assert</a:t>
            </a:r>
            <a:r>
              <a:rPr lang="en-US" dirty="0"/>
              <a:t> keyword is used for assertion testing.</a:t>
            </a:r>
          </a:p>
          <a:p>
            <a:r>
              <a:rPr lang="en-US" dirty="0"/>
              <a:t>It is the most basic error control structure; whose objective is to verify that a function/program is being used in its intended purpose/configuration.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17982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1FDB0-DA31-41C6-9892-EB134A5F3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assert</a:t>
            </a:r>
            <a:r>
              <a:rPr lang="en-US" dirty="0"/>
              <a:t> Keyword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3947CB-0C29-461E-A287-1E30C32F6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assert</a:t>
            </a:r>
            <a:r>
              <a:rPr lang="en-US" dirty="0"/>
              <a:t> keyword is used for assertion testing.</a:t>
            </a:r>
          </a:p>
          <a:p>
            <a:r>
              <a:rPr lang="en-US" dirty="0"/>
              <a:t>It is the most basic error control structure; whose objective is to verify that a function/program is being used in its intended purpose/configuration.</a:t>
            </a:r>
          </a:p>
          <a:p>
            <a:endParaRPr lang="en-US" dirty="0"/>
          </a:p>
          <a:p>
            <a:r>
              <a:rPr lang="en-US" dirty="0"/>
              <a:t>It receives a Boolean and a message in string format.</a:t>
            </a:r>
          </a:p>
          <a:p>
            <a:r>
              <a:rPr lang="en-US" dirty="0"/>
              <a:t>If the Boolean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</a:t>
            </a:r>
            <a:r>
              <a:rPr lang="en-US" b="1" dirty="0"/>
              <a:t>nothing happens</a:t>
            </a:r>
            <a:r>
              <a:rPr lang="en-US" dirty="0"/>
              <a:t>.</a:t>
            </a:r>
          </a:p>
          <a:p>
            <a:r>
              <a:rPr lang="en-US" dirty="0"/>
              <a:t>If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the program </a:t>
            </a:r>
            <a:r>
              <a:rPr lang="en-US" b="1" dirty="0"/>
              <a:t>crashes on purpose </a:t>
            </a:r>
            <a:r>
              <a:rPr lang="en-US" dirty="0"/>
              <a:t>and the </a:t>
            </a:r>
            <a:r>
              <a:rPr lang="en-US" b="1" dirty="0"/>
              <a:t>message is displayed as an error</a:t>
            </a:r>
            <a:r>
              <a:rPr lang="en-US" dirty="0"/>
              <a:t>.</a:t>
            </a:r>
          </a:p>
          <a:p>
            <a:endParaRPr lang="en-US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2421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(Week4, Session1a – W4S1a)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14540"/>
          </a:xfrm>
        </p:spPr>
        <p:txBody>
          <a:bodyPr>
            <a:normAutofit/>
          </a:bodyPr>
          <a:lstStyle/>
          <a:p>
            <a:r>
              <a:rPr lang="en-US"/>
              <a:t>Testing</a:t>
            </a:r>
            <a:endParaRPr lang="en-US" dirty="0"/>
          </a:p>
          <a:p>
            <a:r>
              <a:rPr lang="en-US" dirty="0"/>
              <a:t>Unit testing</a:t>
            </a:r>
          </a:p>
          <a:p>
            <a:r>
              <a:rPr lang="en-US" dirty="0"/>
              <a:t>Assertion testing</a:t>
            </a:r>
          </a:p>
          <a:p>
            <a:r>
              <a:rPr lang="en-US" dirty="0"/>
              <a:t>Integration testing</a:t>
            </a:r>
          </a:p>
          <a:p>
            <a:r>
              <a:rPr lang="en-US" dirty="0"/>
              <a:t>Debugging and practice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79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1FDB0-DA31-41C6-9892-EB134A5F3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assert</a:t>
            </a:r>
            <a:r>
              <a:rPr lang="en-US" dirty="0"/>
              <a:t> Keyword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AC21D2-C304-4CC8-B84C-65083B290B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41" t="31478" r="16726" b="16564"/>
          <a:stretch/>
        </p:blipFill>
        <p:spPr>
          <a:xfrm>
            <a:off x="189583" y="1615625"/>
            <a:ext cx="11793457" cy="496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6474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581D0-1A4D-4041-979B-8B943250B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assert</a:t>
            </a:r>
            <a:r>
              <a:rPr lang="en-US" dirty="0"/>
              <a:t> Keyword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3F746-C5A1-4CD5-88FF-8C0A15FB2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assert</a:t>
            </a:r>
            <a:r>
              <a:rPr lang="en-US" dirty="0"/>
              <a:t> keyword is used for assertion testing.</a:t>
            </a:r>
          </a:p>
          <a:p>
            <a:r>
              <a:rPr lang="en-US" dirty="0"/>
              <a:t>It is the most basic error control structure; whose objective is to verify that a function/program is being used in its intended purpose/configuration.</a:t>
            </a:r>
          </a:p>
          <a:p>
            <a:endParaRPr lang="en-GB" dirty="0"/>
          </a:p>
          <a:p>
            <a:r>
              <a:rPr lang="en-GB" dirty="0"/>
              <a:t>Typically used to check</a:t>
            </a:r>
          </a:p>
          <a:p>
            <a:pPr lvl="1"/>
            <a:r>
              <a:rPr lang="en-GB" dirty="0"/>
              <a:t>That a user entered digits only, when prompted with input(),</a:t>
            </a:r>
          </a:p>
          <a:p>
            <a:pPr lvl="1"/>
            <a:r>
              <a:rPr lang="en-GB" dirty="0"/>
              <a:t>Mathematical functions are used with numerical types variables,</a:t>
            </a:r>
          </a:p>
          <a:p>
            <a:pPr lvl="1"/>
            <a:r>
              <a:rPr lang="en-GB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1792935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0ABFE-30FD-4DFD-AB31-1F4ACC303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Asserting on types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58D6B-3D35-4FAC-A4EB-1645BF46D7A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Another interesting function is the </a:t>
            </a:r>
            <a:r>
              <a:rPr lang="en-US" b="1" dirty="0" err="1">
                <a:solidFill>
                  <a:srgbClr val="00B050"/>
                </a:solidFill>
              </a:rPr>
              <a:t>isinstance</a:t>
            </a:r>
            <a:r>
              <a:rPr lang="en-US" b="1" dirty="0"/>
              <a:t>()</a:t>
            </a:r>
            <a:r>
              <a:rPr lang="en-US" dirty="0"/>
              <a:t> one, which is used for </a:t>
            </a:r>
            <a:r>
              <a:rPr lang="en-US" b="1" dirty="0"/>
              <a:t>type checking</a:t>
            </a:r>
            <a:r>
              <a:rPr lang="en-US" dirty="0"/>
              <a:t>.</a:t>
            </a:r>
          </a:p>
          <a:p>
            <a:r>
              <a:rPr lang="en-US" dirty="0"/>
              <a:t>It receives two arguments.</a:t>
            </a:r>
          </a:p>
          <a:p>
            <a:r>
              <a:rPr lang="en-US" dirty="0"/>
              <a:t>The first one is a variable,</a:t>
            </a:r>
          </a:p>
          <a:p>
            <a:r>
              <a:rPr lang="en-US" dirty="0"/>
              <a:t>The second a type (int, float, str, list, etc.)</a:t>
            </a:r>
          </a:p>
          <a:p>
            <a:r>
              <a:rPr lang="en-US" dirty="0"/>
              <a:t>It returns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if the variable is of said type and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 otherwise.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37E3E8-644B-41AB-BF56-AD9487287D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63" t="56632" r="47345" b="17388"/>
          <a:stretch/>
        </p:blipFill>
        <p:spPr>
          <a:xfrm>
            <a:off x="6172202" y="2316636"/>
            <a:ext cx="5920832" cy="222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1093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E4B71-D73B-467C-B5FC-B9F442819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application example: our sqrt function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CF3051-5ADC-4841-81D5-E8F2A810218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27102" r="71684" b="28571"/>
          <a:stretch/>
        </p:blipFill>
        <p:spPr>
          <a:xfrm>
            <a:off x="2171700" y="1578721"/>
            <a:ext cx="7848600" cy="507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6697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E4B71-D73B-467C-B5FC-B9F442819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application example: our sqrt function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996475-C6E6-4BB1-B10F-5C863DD33E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40" t="43986" r="19897" b="38161"/>
          <a:stretch/>
        </p:blipFill>
        <p:spPr>
          <a:xfrm>
            <a:off x="376286" y="1794382"/>
            <a:ext cx="11609949" cy="175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0332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E4B71-D73B-467C-B5FC-B9F442819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application example: our sqrt function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996475-C6E6-4BB1-B10F-5C863DD33E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40" t="43986" r="19897" b="22474"/>
          <a:stretch/>
        </p:blipFill>
        <p:spPr>
          <a:xfrm>
            <a:off x="376286" y="1794382"/>
            <a:ext cx="11609949" cy="3305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1962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E4B71-D73B-467C-B5FC-B9F442819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application example: our sqrt function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D0623B-B41A-4736-9701-A2FFB0FEAF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62" t="33541" r="15799" b="11889"/>
          <a:stretch/>
        </p:blipFill>
        <p:spPr>
          <a:xfrm>
            <a:off x="546754" y="1557779"/>
            <a:ext cx="11324617" cy="493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2703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E4B71-D73B-467C-B5FC-B9F442819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application example: our sqrt function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9D53F9-620F-4486-922D-B0E60FC862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40" t="32851" r="16804" b="12441"/>
          <a:stretch/>
        </p:blipFill>
        <p:spPr>
          <a:xfrm>
            <a:off x="565608" y="1461153"/>
            <a:ext cx="11340336" cy="5031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8524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E4B71-D73B-467C-B5FC-B9F442819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application example: our sqrt function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033047-2A13-4195-8FA4-E4945E31BC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12" t="28591" r="25541" b="5324"/>
          <a:stretch/>
        </p:blipFill>
        <p:spPr>
          <a:xfrm>
            <a:off x="838200" y="188641"/>
            <a:ext cx="9719036" cy="648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7559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0ABFE-30FD-4DFD-AB31-1F4ACC303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good function?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58D6B-3D35-4FAC-A4EB-1645BF46D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6188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GB" dirty="0"/>
              <a:t>We can define a good function as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is able to operate on any of its “normal” test cases (strictly positive numbers for sqrt)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is able to cover for special cases (empty lists, division by zero, etc.)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raises explicative errors, if it is misused by the user (wrong variable type, not implemented feature, etc.)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6025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EED6F-3F05-4558-BE23-5009E8B47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Testing: a definition?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194CA-E2CC-4404-8ABB-0F65BC7C76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“Program testing can be used to show the presence of bugs, but never to show their absence!”</a:t>
            </a:r>
            <a:br>
              <a:rPr lang="en-US" dirty="0"/>
            </a:br>
            <a:r>
              <a:rPr lang="en-GB" dirty="0"/>
              <a:t>– </a:t>
            </a:r>
            <a:r>
              <a:rPr lang="en-GB" dirty="0" err="1"/>
              <a:t>Edsger</a:t>
            </a:r>
            <a:r>
              <a:rPr lang="en-GB" dirty="0"/>
              <a:t> W. Dijkstra</a:t>
            </a:r>
          </a:p>
        </p:txBody>
      </p:sp>
      <p:pic>
        <p:nvPicPr>
          <p:cNvPr id="6" name="Picture 5" descr="A person wearing glasses&#10;&#10;Description automatically generated">
            <a:extLst>
              <a:ext uri="{FF2B5EF4-FFF2-40B4-BE49-F238E27FC236}">
                <a16:creationId xmlns:a16="http://schemas.microsoft.com/office/drawing/2014/main" id="{EF2B9212-0513-48DB-BA79-F34324433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983" y="102478"/>
            <a:ext cx="2637158" cy="3516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6480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0ABFE-30FD-4DFD-AB31-1F4ACC303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good function?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58D6B-3D35-4FAC-A4EB-1645BF46D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6188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GB" dirty="0"/>
              <a:t>We can define a good function as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is able to operate on any of its “normal” test cases (strictly positive numbers for sqrt)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is able to cover for special cases (empty lists, division by zero, etc.)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raises explicative errors, if it is misused by the user (wrong variable type, not implemented feature, etc.)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(A function that produces results as fast as possible)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5243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0ABFE-30FD-4DFD-AB31-1F4ACC303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good function?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58D6B-3D35-4FAC-A4EB-1645BF46D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6188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GB" dirty="0"/>
              <a:t>We can define a good function as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is able to operate on any of its “normal” test cases (strictly positive numbers for sqrt)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is able to cover for special cases (empty lists, division by zero, etc.)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raises explicative errors, if it is misused by the user (wrong variable type, not implemented feature, etc.)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(A function that produces results as fast as possible)</a:t>
            </a:r>
          </a:p>
        </p:txBody>
      </p:sp>
    </p:spTree>
    <p:extLst>
      <p:ext uri="{BB962C8B-B14F-4D97-AF65-F5344CB8AC3E}">
        <p14:creationId xmlns:p14="http://schemas.microsoft.com/office/powerpoint/2010/main" val="38821583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0ABFE-30FD-4DFD-AB31-1F4ACC303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good function?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A58D6B-3D35-4FAC-A4EB-1645BF46D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6188"/>
          </a:xfrm>
        </p:spPr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GB" dirty="0"/>
              <a:t>We can define a good function as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is able to operate on any of its “normal” test cases (strictly positive numbers for sqrt)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is able to cover for special cases (empty lists, division by zero, etc.)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A function that raises explicative errors, if it is misused by the user (wrong variable type, not implemented feature, etc.)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(A function that produces results as fast as possible)</a:t>
            </a:r>
          </a:p>
          <a:p>
            <a:pPr marL="0" indent="0">
              <a:buNone/>
            </a:pPr>
            <a:r>
              <a:rPr lang="en-GB" dirty="0">
                <a:sym typeface="Wingdings" panose="05000000000000000000" pitchFamily="2" charset="2"/>
              </a:rPr>
              <a:t> Start small, progressively build up the function with more features!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645616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539C-B9F3-449E-83C7-B7F9E849F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unit testing to integration testing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E8C08-CAA0-49F7-BCB8-0633CCE7B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considered good practice to perform unit tests on </a:t>
            </a:r>
            <a:r>
              <a:rPr lang="en-US" b="1" dirty="0"/>
              <a:t>ALL</a:t>
            </a:r>
            <a:r>
              <a:rPr lang="en-US" dirty="0"/>
              <a:t> the functions you design, to control that they operate as expected.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6885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539C-B9F3-449E-83C7-B7F9E849F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unit testing to integration testing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E8C08-CAA0-49F7-BCB8-0633CCE7B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07932" cy="4351338"/>
          </a:xfrm>
        </p:spPr>
        <p:txBody>
          <a:bodyPr/>
          <a:lstStyle/>
          <a:p>
            <a:r>
              <a:rPr lang="en-US" dirty="0"/>
              <a:t>It is considered good practice to perform unit tests on </a:t>
            </a:r>
            <a:r>
              <a:rPr lang="en-US" b="1" dirty="0"/>
              <a:t>ALL</a:t>
            </a:r>
            <a:r>
              <a:rPr lang="en-US" dirty="0"/>
              <a:t> the functions you design, to control that they operate as expected.</a:t>
            </a:r>
          </a:p>
          <a:p>
            <a:endParaRPr lang="en-US" dirty="0"/>
          </a:p>
          <a:p>
            <a:r>
              <a:rPr lang="en-US" dirty="0"/>
              <a:t>It is also essential to perform </a:t>
            </a:r>
            <a:r>
              <a:rPr lang="en-US" b="1" dirty="0"/>
              <a:t>integration testing</a:t>
            </a:r>
            <a:r>
              <a:rPr lang="en-US" dirty="0"/>
              <a:t>.</a:t>
            </a:r>
          </a:p>
          <a:p>
            <a:r>
              <a:rPr lang="en-US" b="1" dirty="0"/>
              <a:t>Integration testing: </a:t>
            </a:r>
            <a:r>
              <a:rPr lang="en-US" dirty="0"/>
              <a:t>testing that several subfunctions are able to operate correctly when assembled together in a larger program.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5951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539C-B9F3-449E-83C7-B7F9E849F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unit testing to integration testing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E8C08-CAA0-49F7-BCB8-0633CCE7B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66367" cy="4895686"/>
          </a:xfrm>
        </p:spPr>
        <p:txBody>
          <a:bodyPr>
            <a:normAutofit/>
          </a:bodyPr>
          <a:lstStyle/>
          <a:p>
            <a:r>
              <a:rPr lang="en-US" dirty="0"/>
              <a:t>It is considered good practice to perform unit tests on </a:t>
            </a:r>
            <a:r>
              <a:rPr lang="en-US" b="1" dirty="0"/>
              <a:t>ALL</a:t>
            </a:r>
            <a:r>
              <a:rPr lang="en-US" dirty="0"/>
              <a:t> the functions you design, to control that they operate as expected.</a:t>
            </a:r>
          </a:p>
          <a:p>
            <a:endParaRPr lang="en-US" dirty="0"/>
          </a:p>
          <a:p>
            <a:r>
              <a:rPr lang="en-US" dirty="0"/>
              <a:t>It is also essential to perform </a:t>
            </a:r>
            <a:r>
              <a:rPr lang="en-US" b="1" dirty="0"/>
              <a:t>integration testing</a:t>
            </a:r>
            <a:r>
              <a:rPr lang="en-US" dirty="0"/>
              <a:t>.</a:t>
            </a:r>
          </a:p>
          <a:p>
            <a:r>
              <a:rPr lang="en-US" b="1" dirty="0"/>
              <a:t>Integration testing: </a:t>
            </a:r>
            <a:r>
              <a:rPr lang="en-US" dirty="0"/>
              <a:t>testing that several subfunctions are able to operate correctly when assembled together in a larger program.</a:t>
            </a:r>
          </a:p>
          <a:p>
            <a:endParaRPr lang="en-US" dirty="0"/>
          </a:p>
          <a:p>
            <a:r>
              <a:rPr lang="en-GB" b="1" dirty="0"/>
              <a:t>Especially important when “patching” a function: </a:t>
            </a:r>
            <a:r>
              <a:rPr lang="en-GB" dirty="0"/>
              <a:t>slightly modifying a single function should not make the rest of the program (game, app, etc.) malfunction!</a:t>
            </a:r>
          </a:p>
        </p:txBody>
      </p:sp>
    </p:spTree>
    <p:extLst>
      <p:ext uri="{BB962C8B-B14F-4D97-AF65-F5344CB8AC3E}">
        <p14:creationId xmlns:p14="http://schemas.microsoft.com/office/powerpoint/2010/main" val="364791874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9539C-B9F3-449E-83C7-B7F9E849F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From unit testing to integration testing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E8C08-CAA0-49F7-BCB8-0633CCE7B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16244" cy="489568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It is considered good practice to perform unit tests on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ALL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the functions you design, to control that they operate as expected.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It is also essential to perform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integration testing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.</a:t>
            </a:r>
          </a:p>
          <a:p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Integration testing: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testing that several functions are able to operate correctly when assembled together in a larger program.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GB" b="1" dirty="0">
                <a:solidFill>
                  <a:schemeClr val="bg1">
                    <a:lumMod val="65000"/>
                  </a:schemeClr>
                </a:solidFill>
              </a:rPr>
              <a:t>Especially important when “patching” a function: </a:t>
            </a:r>
            <a:r>
              <a:rPr lang="en-GB" dirty="0">
                <a:solidFill>
                  <a:schemeClr val="bg1">
                    <a:lumMod val="65000"/>
                  </a:schemeClr>
                </a:solidFill>
              </a:rPr>
              <a:t>slightly modifying a single function should not make the rest of the program (game, app, etc.) malfunction!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6C83E1-4BAB-46CC-B72E-0B6822879B04}"/>
              </a:ext>
            </a:extLst>
          </p:cNvPr>
          <p:cNvSpPr txBox="1"/>
          <p:nvPr/>
        </p:nvSpPr>
        <p:spPr>
          <a:xfrm rot="20349957">
            <a:off x="298574" y="2384014"/>
            <a:ext cx="117160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accent1">
                    <a:lumMod val="50000"/>
                  </a:schemeClr>
                </a:solidFill>
              </a:rPr>
              <a:t>TO BE COVERED IN ADVANCED CLASSES IN SUTD!</a:t>
            </a:r>
            <a:endParaRPr lang="en-GB" sz="72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371981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F1811-D491-4973-875C-2EF8D0CCC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messages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3BFE2-F8B9-40D3-8B04-219A11D63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Error messages are exceptions, which were caught by the Python compiler program, when it attempted to execute your code.</a:t>
            </a:r>
          </a:p>
          <a:p>
            <a:r>
              <a:rPr lang="en-US" dirty="0"/>
              <a:t>Typically, assertions, which did not pass, so that the program could execute normally.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616353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F1811-D491-4973-875C-2EF8D0CCC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messages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3BFE2-F8B9-40D3-8B04-219A11D63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Error messages are exceptions, which were caught by the Python compiler program, when it attempted to execute your code.</a:t>
            </a:r>
          </a:p>
          <a:p>
            <a:r>
              <a:rPr lang="en-US" dirty="0"/>
              <a:t>Typically, assertions, which did not pass, so that the program could execute normally.</a:t>
            </a:r>
          </a:p>
          <a:p>
            <a:endParaRPr lang="en-US" dirty="0"/>
          </a:p>
          <a:p>
            <a:r>
              <a:rPr lang="en-US" dirty="0"/>
              <a:t>They usually consist of an </a:t>
            </a:r>
            <a:r>
              <a:rPr lang="en-US" b="1" dirty="0"/>
              <a:t>approximate location of where the error occurred</a:t>
            </a:r>
            <a:r>
              <a:rPr lang="en-US" dirty="0"/>
              <a:t>,</a:t>
            </a:r>
          </a:p>
          <a:p>
            <a:r>
              <a:rPr lang="en-GB" dirty="0"/>
              <a:t>And a </a:t>
            </a:r>
            <a:r>
              <a:rPr lang="en-GB" b="1" dirty="0"/>
              <a:t>standardized error message</a:t>
            </a:r>
            <a:r>
              <a:rPr lang="en-GB" dirty="0"/>
              <a:t>, attempting to explain the type of error encountered.</a:t>
            </a:r>
          </a:p>
        </p:txBody>
      </p:sp>
    </p:spTree>
    <p:extLst>
      <p:ext uri="{BB962C8B-B14F-4D97-AF65-F5344CB8AC3E}">
        <p14:creationId xmlns:p14="http://schemas.microsoft.com/office/powerpoint/2010/main" val="21382044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F1811-D491-4973-875C-2EF8D0CCC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messages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D9DA6A-32DE-40D2-ACA8-C2AE049654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70" t="39291" r="26516" b="13191"/>
          <a:stretch/>
        </p:blipFill>
        <p:spPr>
          <a:xfrm>
            <a:off x="838199" y="1507788"/>
            <a:ext cx="10515599" cy="5127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886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EED6F-3F05-4558-BE23-5009E8B47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Testing: a definition?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194CA-E2CC-4404-8ABB-0F65BC7C76E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“Program testing can be used to show the presence of bugs, but never to show their absence!”</a:t>
            </a:r>
            <a:br>
              <a:rPr lang="en-US" dirty="0"/>
            </a:br>
            <a:r>
              <a:rPr lang="en-GB" dirty="0"/>
              <a:t>– </a:t>
            </a:r>
            <a:r>
              <a:rPr lang="en-GB" dirty="0" err="1"/>
              <a:t>Edsger</a:t>
            </a:r>
            <a:r>
              <a:rPr lang="en-GB" dirty="0"/>
              <a:t> W. Dijkstra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FYI: </a:t>
            </a:r>
            <a:r>
              <a:rPr lang="en-GB" dirty="0"/>
              <a:t>Dijkstra is famous for his algorithm, used for path-finding in many applications (GPS, video games, etc.)</a:t>
            </a:r>
          </a:p>
        </p:txBody>
      </p:sp>
      <p:pic>
        <p:nvPicPr>
          <p:cNvPr id="6" name="Picture 5" descr="A person wearing glasses&#10;&#10;Description automatically generated">
            <a:extLst>
              <a:ext uri="{FF2B5EF4-FFF2-40B4-BE49-F238E27FC236}">
                <a16:creationId xmlns:a16="http://schemas.microsoft.com/office/drawing/2014/main" id="{EF2B9212-0513-48DB-BA79-F34324433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2983" y="102478"/>
            <a:ext cx="2637158" cy="3516211"/>
          </a:xfrm>
          <a:prstGeom prst="rect">
            <a:avLst/>
          </a:prstGeom>
        </p:spPr>
      </p:pic>
      <p:pic>
        <p:nvPicPr>
          <p:cNvPr id="8" name="Picture 7" descr="A picture containing game&#10;&#10;Description automatically generated">
            <a:extLst>
              <a:ext uri="{FF2B5EF4-FFF2-40B4-BE49-F238E27FC236}">
                <a16:creationId xmlns:a16="http://schemas.microsoft.com/office/drawing/2014/main" id="{0241E61E-CD05-4566-B9AF-D907A37D4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125" y="4073525"/>
            <a:ext cx="3876675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0124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F1811-D491-4973-875C-2EF8D0CCC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messages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D9DA6A-32DE-40D2-ACA8-C2AE049654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70" t="39291" r="26516" b="13191"/>
          <a:stretch/>
        </p:blipFill>
        <p:spPr>
          <a:xfrm>
            <a:off x="838199" y="1507788"/>
            <a:ext cx="10515599" cy="5127694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A6CF5182-A8C2-412A-923E-6FA574B425E1}"/>
              </a:ext>
            </a:extLst>
          </p:cNvPr>
          <p:cNvSpPr/>
          <p:nvPr/>
        </p:nvSpPr>
        <p:spPr>
          <a:xfrm>
            <a:off x="735291" y="4949072"/>
            <a:ext cx="1140643" cy="678730"/>
          </a:xfrm>
          <a:prstGeom prst="ellipse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02634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F1811-D491-4973-875C-2EF8D0CCC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messages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D9DA6A-32DE-40D2-ACA8-C2AE049654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70" t="39291" r="26516" b="13191"/>
          <a:stretch/>
        </p:blipFill>
        <p:spPr>
          <a:xfrm>
            <a:off x="838199" y="1507788"/>
            <a:ext cx="10515599" cy="5127694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A6CF5182-A8C2-412A-923E-6FA574B425E1}"/>
              </a:ext>
            </a:extLst>
          </p:cNvPr>
          <p:cNvSpPr/>
          <p:nvPr/>
        </p:nvSpPr>
        <p:spPr>
          <a:xfrm>
            <a:off x="735291" y="4949072"/>
            <a:ext cx="1140643" cy="678730"/>
          </a:xfrm>
          <a:prstGeom prst="ellipse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68906BD-9425-4860-B6AD-A2E3A1426539}"/>
              </a:ext>
            </a:extLst>
          </p:cNvPr>
          <p:cNvSpPr/>
          <p:nvPr/>
        </p:nvSpPr>
        <p:spPr>
          <a:xfrm>
            <a:off x="735291" y="5995447"/>
            <a:ext cx="8135332" cy="798874"/>
          </a:xfrm>
          <a:prstGeom prst="ellipse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25181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F1811-D491-4973-875C-2EF8D0CCC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messages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D9DA6A-32DE-40D2-ACA8-C2AE049654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670" t="39291" r="26516" b="13191"/>
          <a:stretch/>
        </p:blipFill>
        <p:spPr>
          <a:xfrm>
            <a:off x="838199" y="1507788"/>
            <a:ext cx="10515599" cy="5127694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A6CF5182-A8C2-412A-923E-6FA574B425E1}"/>
              </a:ext>
            </a:extLst>
          </p:cNvPr>
          <p:cNvSpPr/>
          <p:nvPr/>
        </p:nvSpPr>
        <p:spPr>
          <a:xfrm>
            <a:off x="735291" y="4949072"/>
            <a:ext cx="1140643" cy="678730"/>
          </a:xfrm>
          <a:prstGeom prst="ellipse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68906BD-9425-4860-B6AD-A2E3A1426539}"/>
              </a:ext>
            </a:extLst>
          </p:cNvPr>
          <p:cNvSpPr/>
          <p:nvPr/>
        </p:nvSpPr>
        <p:spPr>
          <a:xfrm>
            <a:off x="735291" y="5995447"/>
            <a:ext cx="8135332" cy="798874"/>
          </a:xfrm>
          <a:prstGeom prst="ellipse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8C3513C6-7CF6-40E1-B0D2-A9DB5C22EC65}"/>
              </a:ext>
            </a:extLst>
          </p:cNvPr>
          <p:cNvSpPr/>
          <p:nvPr/>
        </p:nvSpPr>
        <p:spPr>
          <a:xfrm>
            <a:off x="838197" y="3823720"/>
            <a:ext cx="1556211" cy="678730"/>
          </a:xfrm>
          <a:prstGeom prst="ellipse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9D69BFA-4DA2-4A51-AFDA-17602739B4CE}"/>
              </a:ext>
            </a:extLst>
          </p:cNvPr>
          <p:cNvSpPr/>
          <p:nvPr/>
        </p:nvSpPr>
        <p:spPr>
          <a:xfrm>
            <a:off x="838197" y="6055519"/>
            <a:ext cx="1556211" cy="678730"/>
          </a:xfrm>
          <a:prstGeom prst="ellipse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99222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8879C-D895-4A7E-A561-51AE4E1F07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Typical error types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C84AD4-BD39-4429-805F-D6CCA8501D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009" y="1825625"/>
            <a:ext cx="11858017" cy="4351338"/>
          </a:xfrm>
        </p:spPr>
        <p:txBody>
          <a:bodyPr/>
          <a:lstStyle/>
          <a:p>
            <a:r>
              <a:rPr lang="en-US" b="1" dirty="0"/>
              <a:t>Learn more: </a:t>
            </a:r>
            <a:r>
              <a:rPr lang="en-US" dirty="0">
                <a:hlinkClick r:id="rId2"/>
              </a:rPr>
              <a:t>https://www.tutorialsteacher.com/python/error-types-in-python</a:t>
            </a:r>
            <a:endParaRPr lang="en-US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3F2EBE-0BE3-44C2-B325-CB85679D6F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590" t="22553" r="27553" b="25958"/>
          <a:stretch/>
        </p:blipFill>
        <p:spPr>
          <a:xfrm>
            <a:off x="2015247" y="2366367"/>
            <a:ext cx="8161506" cy="438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6896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88C9F-02F0-4EFD-AA60-DCA57FEB1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02019-E3C0-4C72-BB5D-EDD096F93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Debugging</a:t>
            </a:r>
            <a:r>
              <a:rPr lang="en-US" dirty="0"/>
              <a:t> is the </a:t>
            </a:r>
            <a:r>
              <a:rPr lang="en-US" b="1" dirty="0"/>
              <a:t>art/process</a:t>
            </a:r>
            <a:r>
              <a:rPr lang="en-US" dirty="0"/>
              <a:t> of detecting and removing of existing and potential errors (also called as 'bugs') in a code that can cause it to behave unexpectedly or crash.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To </a:t>
            </a:r>
            <a:r>
              <a:rPr lang="en-US" b="1" dirty="0"/>
              <a:t>debug</a:t>
            </a:r>
            <a:r>
              <a:rPr lang="en-US" dirty="0"/>
              <a:t> a program, the developer (you) has to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start with a problem,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isolate the source of the problem,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and then propose a fix for it.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665742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7A6CC-AA9A-4C45-8524-E7E816682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Debugging: 1&amp;2. isolating a problem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4ABDB6-D250-44B9-A10C-70723A07F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Python will try its best to provide a location of where the error occurred in its error message.</a:t>
            </a:r>
          </a:p>
          <a:p>
            <a:r>
              <a:rPr lang="en-US" dirty="0"/>
              <a:t>Unfortunately, it is not always good info.</a:t>
            </a:r>
          </a:p>
          <a:p>
            <a:endParaRPr lang="en-US" dirty="0"/>
          </a:p>
          <a:p>
            <a:r>
              <a:rPr lang="en-US" dirty="0"/>
              <a:t>It is often a good idea to try and pinpoint the location of the error, with some prints, to control which parts of the program work fine and which do not.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38729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7A6CC-AA9A-4C45-8524-E7E816682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Debugging: 1&amp;2. isolating a problem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2F8344-41B4-4C96-9D32-399195C19D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79" t="26621" r="26701" b="16289"/>
          <a:stretch/>
        </p:blipFill>
        <p:spPr>
          <a:xfrm>
            <a:off x="1394381" y="1395935"/>
            <a:ext cx="9069371" cy="531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88903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7A6CC-AA9A-4C45-8524-E7E816682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Debugging: 1&amp;2. isolating a problem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2F8344-41B4-4C96-9D32-399195C19D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79" t="26621" r="26701" b="16289"/>
          <a:stretch/>
        </p:blipFill>
        <p:spPr>
          <a:xfrm>
            <a:off x="1394381" y="1395935"/>
            <a:ext cx="9069371" cy="531289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32B69A2-A674-4A7A-A19A-1992054B180A}"/>
              </a:ext>
            </a:extLst>
          </p:cNvPr>
          <p:cNvSpPr/>
          <p:nvPr/>
        </p:nvSpPr>
        <p:spPr>
          <a:xfrm>
            <a:off x="2375555" y="2460396"/>
            <a:ext cx="1564849" cy="261102"/>
          </a:xfrm>
          <a:prstGeom prst="rect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4DA5C3-85BB-43AA-852F-FA0B65122D51}"/>
              </a:ext>
            </a:extLst>
          </p:cNvPr>
          <p:cNvSpPr/>
          <p:nvPr/>
        </p:nvSpPr>
        <p:spPr>
          <a:xfrm>
            <a:off x="2375554" y="2895747"/>
            <a:ext cx="1951349" cy="328220"/>
          </a:xfrm>
          <a:prstGeom prst="rect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95EE825-EBC2-4100-A17B-EBEB687493DC}"/>
              </a:ext>
            </a:extLst>
          </p:cNvPr>
          <p:cNvSpPr/>
          <p:nvPr/>
        </p:nvSpPr>
        <p:spPr>
          <a:xfrm>
            <a:off x="1519288" y="3811707"/>
            <a:ext cx="573464" cy="515196"/>
          </a:xfrm>
          <a:prstGeom prst="rect">
            <a:avLst/>
          </a:prstGeom>
          <a:noFill/>
          <a:ln w="38100">
            <a:solidFill>
              <a:srgbClr val="7030A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7730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81950-FFA9-4EDF-B213-CCEFB0A1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Debugging: 3. Fixing the problem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2327B3-E677-4DF9-9B42-825E000608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error message indicates that Python was not able to sum a number (int), with a block of text (string).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Why did this occur?</a:t>
            </a:r>
          </a:p>
          <a:p>
            <a:r>
              <a:rPr lang="en-US" dirty="0"/>
              <a:t>And how do I fix it?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3F2D49-B047-4D5D-9CBA-A6DCAC37A6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79" t="79446" r="41630" b="16357"/>
          <a:stretch/>
        </p:blipFill>
        <p:spPr>
          <a:xfrm>
            <a:off x="253738" y="2852262"/>
            <a:ext cx="11696859" cy="69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4356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81950-FFA9-4EDF-B213-CCEFB0A1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Debugging: 3. Fixing the problem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48FB06-D2F4-48B7-A6FA-A3219EE2A6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79" t="26621" r="26701" b="16289"/>
          <a:stretch/>
        </p:blipFill>
        <p:spPr>
          <a:xfrm>
            <a:off x="1394381" y="1395935"/>
            <a:ext cx="9069371" cy="53128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7358C78-A884-4182-88E4-56DE35CD4B8B}"/>
              </a:ext>
            </a:extLst>
          </p:cNvPr>
          <p:cNvSpPr txBox="1"/>
          <p:nvPr/>
        </p:nvSpPr>
        <p:spPr>
          <a:xfrm>
            <a:off x="7560297" y="1574276"/>
            <a:ext cx="43496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7030A0"/>
                </a:solidFill>
              </a:rPr>
              <a:t>Contains strings of digits, not  number type!</a:t>
            </a:r>
            <a:endParaRPr lang="en-GB" sz="3200" b="1" dirty="0">
              <a:solidFill>
                <a:srgbClr val="7030A0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2831FEE-A5A1-416F-B958-819A64710C3F}"/>
              </a:ext>
            </a:extLst>
          </p:cNvPr>
          <p:cNvCxnSpPr/>
          <p:nvPr/>
        </p:nvCxnSpPr>
        <p:spPr>
          <a:xfrm flipH="1">
            <a:off x="6193411" y="1885362"/>
            <a:ext cx="1809946" cy="0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1815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3A901-CB79-47C1-A3DD-84ED6AAD9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Testing: a definition?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45A109-236A-473D-B4A0-F09D94DD09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 testing is the process of executing a program, with the objective of finding errors.</a:t>
            </a:r>
          </a:p>
          <a:p>
            <a:r>
              <a:rPr lang="en-US" dirty="0"/>
              <a:t>Program testing cannot show the absence of errors. It can only show if errors are present.</a:t>
            </a:r>
          </a:p>
          <a:p>
            <a:r>
              <a:rPr lang="en-US" dirty="0"/>
              <a:t>It is possible to identify and write the tests before the program.</a:t>
            </a:r>
            <a:br>
              <a:rPr lang="en-US" dirty="0"/>
            </a:b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Test driven development.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694B45-14E1-44A4-8719-6A28812D9B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804" t="34468" r="57500" b="38014"/>
          <a:stretch/>
        </p:blipFill>
        <p:spPr>
          <a:xfrm>
            <a:off x="6556441" y="3876133"/>
            <a:ext cx="5374315" cy="2898844"/>
          </a:xfrm>
          <a:prstGeom prst="rect">
            <a:avLst/>
          </a:prstGeom>
        </p:spPr>
      </p:pic>
      <p:pic>
        <p:nvPicPr>
          <p:cNvPr id="10" name="Picture 9" descr="A picture containing object, drawing&#10;&#10;Description automatically generated">
            <a:extLst>
              <a:ext uri="{FF2B5EF4-FFF2-40B4-BE49-F238E27FC236}">
                <a16:creationId xmlns:a16="http://schemas.microsoft.com/office/drawing/2014/main" id="{307AFC33-33B7-41D7-AB8E-6EF9148326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799" y="193303"/>
            <a:ext cx="6284427" cy="3534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28228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81950-FFA9-4EDF-B213-CCEFB0A1D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Debugging: 3. Fixing the problem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147E65-62BC-4990-8B72-19EFCAF6DC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Proposed fix: </a:t>
            </a:r>
            <a:r>
              <a:rPr lang="en-US" dirty="0"/>
              <a:t>convert to </a:t>
            </a:r>
            <a:r>
              <a:rPr lang="en-US" b="1" dirty="0">
                <a:solidFill>
                  <a:srgbClr val="00B050"/>
                </a:solidFill>
              </a:rPr>
              <a:t>int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float </a:t>
            </a:r>
            <a:r>
              <a:rPr lang="en-US" dirty="0"/>
              <a:t>before summing, convert back to </a:t>
            </a:r>
            <a:r>
              <a:rPr lang="en-US" b="1" dirty="0">
                <a:solidFill>
                  <a:srgbClr val="00B050"/>
                </a:solidFill>
              </a:rPr>
              <a:t>str</a:t>
            </a:r>
            <a:r>
              <a:rPr lang="en-US" dirty="0"/>
              <a:t> at the end.</a:t>
            </a:r>
          </a:p>
          <a:p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254CF9-BA04-4ED4-AB64-F5A561EE42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11" t="36551" r="50000" b="38582"/>
          <a:stretch/>
        </p:blipFill>
        <p:spPr>
          <a:xfrm>
            <a:off x="1663429" y="2702138"/>
            <a:ext cx="9046723" cy="4018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81333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94CC47D-0715-4624-BB7C-B2A3CF4DC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 us practice some debugging!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EE8B6C-04B5-432E-B294-B88A1D27B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5368" y="4074718"/>
            <a:ext cx="6105194" cy="682079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Open the “Debugging practice” notebook for some typical examples of bugs and debugging!</a:t>
            </a:r>
          </a:p>
        </p:txBody>
      </p:sp>
    </p:spTree>
    <p:extLst>
      <p:ext uri="{BB962C8B-B14F-4D97-AF65-F5344CB8AC3E}">
        <p14:creationId xmlns:p14="http://schemas.microsoft.com/office/powerpoint/2010/main" val="30104503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95D0-71CF-4C16-B6A7-9E6AF76A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F493-01C3-4A3D-B426-701E679BB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5113"/>
          </a:xfrm>
        </p:spPr>
        <p:txBody>
          <a:bodyPr>
            <a:normAutofit/>
          </a:bodyPr>
          <a:lstStyle/>
          <a:p>
            <a:r>
              <a:rPr lang="en-US" dirty="0"/>
              <a:t>Testing</a:t>
            </a:r>
          </a:p>
          <a:p>
            <a:r>
              <a:rPr lang="en-US" dirty="0"/>
              <a:t>Unit testing</a:t>
            </a:r>
          </a:p>
          <a:p>
            <a:r>
              <a:rPr lang="en-US" dirty="0"/>
              <a:t>Assertion testing</a:t>
            </a:r>
          </a:p>
          <a:p>
            <a:r>
              <a:rPr lang="en-US" dirty="0"/>
              <a:t>Integration testing</a:t>
            </a:r>
          </a:p>
          <a:p>
            <a:r>
              <a:rPr lang="en-US" dirty="0"/>
              <a:t>Debugging and practice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03019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95D0-71CF-4C16-B6A7-9E6AF76A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Also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F493-01C3-4A3D-B426-701E679BB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511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 have uploaded some of the activities from last year’s summer school, in case you would like to practice before the midterm exam!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Don’t overdo it though!</a:t>
            </a:r>
          </a:p>
        </p:txBody>
      </p:sp>
    </p:spTree>
    <p:extLst>
      <p:ext uri="{BB962C8B-B14F-4D97-AF65-F5344CB8AC3E}">
        <p14:creationId xmlns:p14="http://schemas.microsoft.com/office/powerpoint/2010/main" val="2231648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61FE9-F628-4C31-90D1-22DDB19B9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Limits of testing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E42F0-81BA-41AC-96BC-DCFF5E3015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33394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Issue #1: </a:t>
            </a:r>
            <a:r>
              <a:rPr lang="en-US" dirty="0"/>
              <a:t>Program testing cannot show the absence of errors. It can only show if errors are present.</a:t>
            </a:r>
          </a:p>
          <a:p>
            <a:r>
              <a:rPr lang="en-US" b="1" dirty="0"/>
              <a:t>Issue #2:</a:t>
            </a:r>
            <a:r>
              <a:rPr lang="en-US" dirty="0"/>
              <a:t> In the ideal world, all possible paths through a programs should be tested.</a:t>
            </a:r>
          </a:p>
          <a:p>
            <a:r>
              <a:rPr lang="en-US" dirty="0"/>
              <a:t>But it is often impossible.</a:t>
            </a:r>
          </a:p>
          <a:p>
            <a:pPr lvl="1"/>
            <a:r>
              <a:rPr lang="en-US" dirty="0"/>
              <a:t>E.g., I can test all squares of an 8x8 grid, because there is a finite number of them.</a:t>
            </a:r>
          </a:p>
          <a:p>
            <a:pPr lvl="1"/>
            <a:r>
              <a:rPr lang="en-US" dirty="0"/>
              <a:t>But I cannot test all possible integers, lists of integers, etc. </a:t>
            </a:r>
            <a:endParaRPr lang="en-GB" dirty="0"/>
          </a:p>
        </p:txBody>
      </p:sp>
      <p:pic>
        <p:nvPicPr>
          <p:cNvPr id="5" name="Picture 4" descr="A picture containing object, drawing&#10;&#10;Description automatically generated">
            <a:extLst>
              <a:ext uri="{FF2B5EF4-FFF2-40B4-BE49-F238E27FC236}">
                <a16:creationId xmlns:a16="http://schemas.microsoft.com/office/drawing/2014/main" id="{E4E446F7-09C7-4654-8458-F590588D57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594" y="252479"/>
            <a:ext cx="5593406" cy="31462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A5C4D0-EF7A-4198-9A34-9814BB71FD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481" t="40709" r="34974" b="7746"/>
          <a:stretch/>
        </p:blipFill>
        <p:spPr>
          <a:xfrm>
            <a:off x="6517532" y="3688624"/>
            <a:ext cx="5593405" cy="3146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2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2A885F-58C7-41BF-A237-A138A9BE7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testing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6DD14-9E2B-4372-8D8F-F71C8377C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Unit testing: </a:t>
            </a:r>
            <a:r>
              <a:rPr lang="en-US" dirty="0"/>
              <a:t>test cases, whose objective is to verify that a </a:t>
            </a:r>
            <a:r>
              <a:rPr lang="en-US" b="1" dirty="0"/>
              <a:t>single</a:t>
            </a:r>
            <a:r>
              <a:rPr lang="en-US" dirty="0"/>
              <a:t> function is able to operate as expected.</a:t>
            </a:r>
          </a:p>
          <a:p>
            <a:r>
              <a:rPr lang="en-US" dirty="0"/>
              <a:t>Often a good idea to start simple, and progressively look for more complex/special cases.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049554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BF40DA8-E77E-4C93-8035-77AA47CB19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23" t="33901" r="41915" b="16028"/>
          <a:stretch/>
        </p:blipFill>
        <p:spPr>
          <a:xfrm>
            <a:off x="1149484" y="190027"/>
            <a:ext cx="9893032" cy="6281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101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60F938-69CC-4DC3-B63E-AD15A154B1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18" t="30241" r="38067" b="11203"/>
          <a:stretch/>
        </p:blipFill>
        <p:spPr>
          <a:xfrm>
            <a:off x="1244338" y="166551"/>
            <a:ext cx="9511645" cy="652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066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</TotalTime>
  <Words>1987</Words>
  <Application>Microsoft Office PowerPoint</Application>
  <PresentationFormat>Widescreen</PresentationFormat>
  <Paragraphs>190</Paragraphs>
  <Slides>53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7" baseType="lpstr">
      <vt:lpstr>Arial</vt:lpstr>
      <vt:lpstr>Calibri</vt:lpstr>
      <vt:lpstr>Calibri Light</vt:lpstr>
      <vt:lpstr>Office Theme</vt:lpstr>
      <vt:lpstr>ILP 2021 – W4S1a Testing, asserting and debugging</vt:lpstr>
      <vt:lpstr>Outline (Week4, Session1a – W4S1a)</vt:lpstr>
      <vt:lpstr>Testing: a definition?</vt:lpstr>
      <vt:lpstr>Testing: a definition?</vt:lpstr>
      <vt:lpstr>Testing: a definition?</vt:lpstr>
      <vt:lpstr>Limits of testing</vt:lpstr>
      <vt:lpstr>Unit testing</vt:lpstr>
      <vt:lpstr>PowerPoint Presentation</vt:lpstr>
      <vt:lpstr>PowerPoint Presentation</vt:lpstr>
      <vt:lpstr>PowerPoint Presentation</vt:lpstr>
      <vt:lpstr>Unit testing</vt:lpstr>
      <vt:lpstr>PowerPoint Presentation</vt:lpstr>
      <vt:lpstr>Unit testing</vt:lpstr>
      <vt:lpstr>Unit testing is essential…</vt:lpstr>
      <vt:lpstr>Finding the right balance?</vt:lpstr>
      <vt:lpstr>Assertion testing</vt:lpstr>
      <vt:lpstr>Assertions</vt:lpstr>
      <vt:lpstr>The assert Keyword</vt:lpstr>
      <vt:lpstr>The assert Keyword</vt:lpstr>
      <vt:lpstr>The assert Keyword</vt:lpstr>
      <vt:lpstr>The assert Keyword</vt:lpstr>
      <vt:lpstr>Asserting on types</vt:lpstr>
      <vt:lpstr>An application example: our sqrt function</vt:lpstr>
      <vt:lpstr>An application example: our sqrt function</vt:lpstr>
      <vt:lpstr>An application example: our sqrt function</vt:lpstr>
      <vt:lpstr>An application example: our sqrt function</vt:lpstr>
      <vt:lpstr>An application example: our sqrt function</vt:lpstr>
      <vt:lpstr>An application example: our sqrt function</vt:lpstr>
      <vt:lpstr>What makes a good function?</vt:lpstr>
      <vt:lpstr>What makes a good function?</vt:lpstr>
      <vt:lpstr>What makes a good function?</vt:lpstr>
      <vt:lpstr>What makes a good function?</vt:lpstr>
      <vt:lpstr>From unit testing to integration testing</vt:lpstr>
      <vt:lpstr>From unit testing to integration testing</vt:lpstr>
      <vt:lpstr>From unit testing to integration testing</vt:lpstr>
      <vt:lpstr>From unit testing to integration testing</vt:lpstr>
      <vt:lpstr>Error messages</vt:lpstr>
      <vt:lpstr>Error messages</vt:lpstr>
      <vt:lpstr>Error messages</vt:lpstr>
      <vt:lpstr>Error messages</vt:lpstr>
      <vt:lpstr>Error messages</vt:lpstr>
      <vt:lpstr>Error messages</vt:lpstr>
      <vt:lpstr>Typical error types</vt:lpstr>
      <vt:lpstr>Debugging</vt:lpstr>
      <vt:lpstr>Debugging: 1&amp;2. isolating a problem</vt:lpstr>
      <vt:lpstr>Debugging: 1&amp;2. isolating a problem</vt:lpstr>
      <vt:lpstr>Debugging: 1&amp;2. isolating a problem</vt:lpstr>
      <vt:lpstr>Debugging: 3. Fixing the problem</vt:lpstr>
      <vt:lpstr>Debugging: 3. Fixing the problem</vt:lpstr>
      <vt:lpstr>Debugging: 3. Fixing the problem</vt:lpstr>
      <vt:lpstr>Let us practice some debugging!</vt:lpstr>
      <vt:lpstr>Conclusion</vt:lpstr>
      <vt:lpstr>Also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W4S1 Midterm details – Testing, asserting and debugging</dc:title>
  <dc:creator>Matthieu DE MARI</dc:creator>
  <cp:lastModifiedBy>Matthieu DE MARI</cp:lastModifiedBy>
  <cp:revision>25</cp:revision>
  <dcterms:created xsi:type="dcterms:W3CDTF">2020-07-27T00:36:07Z</dcterms:created>
  <dcterms:modified xsi:type="dcterms:W3CDTF">2021-08-10T10:37:01Z</dcterms:modified>
</cp:coreProperties>
</file>